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7" r:id="rId9"/>
    <p:sldId id="263"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71" d="100"/>
          <a:sy n="71" d="100"/>
        </p:scale>
        <p:origin x="-13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4BA620-6D27-4980-95A9-767770D7CE65}"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310703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BA620-6D27-4980-95A9-767770D7CE65}"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93517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BA620-6D27-4980-95A9-767770D7CE65}"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294973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BA620-6D27-4980-95A9-767770D7CE65}"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231623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4BA620-6D27-4980-95A9-767770D7CE65}"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373275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4BA620-6D27-4980-95A9-767770D7CE65}"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45920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4BA620-6D27-4980-95A9-767770D7CE65}" type="datetimeFigureOut">
              <a:rPr lang="en-US" smtClean="0"/>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105913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4BA620-6D27-4980-95A9-767770D7CE65}" type="datetimeFigureOut">
              <a:rPr lang="en-US" smtClean="0"/>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36408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BA620-6D27-4980-95A9-767770D7CE65}" type="datetimeFigureOut">
              <a:rPr lang="en-US" smtClean="0"/>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140603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BA620-6D27-4980-95A9-767770D7CE65}"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241801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BA620-6D27-4980-95A9-767770D7CE65}"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44C6A-E5AA-4858-8F4E-46C4668017A5}" type="slidenum">
              <a:rPr lang="en-US" smtClean="0"/>
              <a:t>‹#›</a:t>
            </a:fld>
            <a:endParaRPr lang="en-US"/>
          </a:p>
        </p:txBody>
      </p:sp>
    </p:spTree>
    <p:extLst>
      <p:ext uri="{BB962C8B-B14F-4D97-AF65-F5344CB8AC3E}">
        <p14:creationId xmlns:p14="http://schemas.microsoft.com/office/powerpoint/2010/main" val="370488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BA620-6D27-4980-95A9-767770D7CE65}" type="datetimeFigureOut">
              <a:rPr lang="en-US" smtClean="0"/>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44C6A-E5AA-4858-8F4E-46C4668017A5}" type="slidenum">
              <a:rPr lang="en-US" smtClean="0"/>
              <a:t>‹#›</a:t>
            </a:fld>
            <a:endParaRPr lang="en-US"/>
          </a:p>
        </p:txBody>
      </p:sp>
    </p:spTree>
    <p:extLst>
      <p:ext uri="{BB962C8B-B14F-4D97-AF65-F5344CB8AC3E}">
        <p14:creationId xmlns:p14="http://schemas.microsoft.com/office/powerpoint/2010/main" val="287250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153400" cy="1908175"/>
          </a:xfrm>
        </p:spPr>
        <p:txBody>
          <a:bodyPr>
            <a:noAutofit/>
          </a:bodyPr>
          <a:lstStyle/>
          <a:p>
            <a:r>
              <a:rPr lang="en-US" sz="3200" dirty="0">
                <a:solidFill>
                  <a:srgbClr val="0070C0"/>
                </a:solidFill>
                <a:latin typeface="Times New Roman" pitchFamily="18" charset="0"/>
                <a:cs typeface="Times New Roman" pitchFamily="18" charset="0"/>
              </a:rPr>
              <a:t>New </a:t>
            </a:r>
            <a:r>
              <a:rPr lang="en-US" sz="3200" dirty="0" smtClean="0">
                <a:solidFill>
                  <a:srgbClr val="0070C0"/>
                </a:solidFill>
                <a:latin typeface="Times New Roman" pitchFamily="18" charset="0"/>
                <a:cs typeface="Times New Roman" pitchFamily="18" charset="0"/>
              </a:rPr>
              <a:t>Approaches </a:t>
            </a:r>
            <a:r>
              <a:rPr lang="en-US" sz="3200" dirty="0">
                <a:solidFill>
                  <a:srgbClr val="0070C0"/>
                </a:solidFill>
                <a:latin typeface="Times New Roman" pitchFamily="18" charset="0"/>
                <a:cs typeface="Times New Roman" pitchFamily="18" charset="0"/>
              </a:rPr>
              <a:t>to Institutional Development in Public </a:t>
            </a:r>
            <a:r>
              <a:rPr lang="en-US" sz="3200" dirty="0" smtClean="0">
                <a:solidFill>
                  <a:srgbClr val="0070C0"/>
                </a:solidFill>
                <a:latin typeface="Times New Roman" pitchFamily="18" charset="0"/>
                <a:cs typeface="Times New Roman" pitchFamily="18" charset="0"/>
              </a:rPr>
              <a:t>Procurement: Creating the Next Generation of  Leaders in Public Procurement</a:t>
            </a:r>
            <a:endParaRPr lang="en-US" sz="3200" dirty="0">
              <a:solidFill>
                <a:srgbClr val="0070C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876800"/>
            <a:ext cx="6400800" cy="762000"/>
          </a:xfrm>
        </p:spPr>
        <p:txBody>
          <a:bodyPr>
            <a:normAutofit/>
          </a:bodyPr>
          <a:lstStyle/>
          <a:p>
            <a:r>
              <a:rPr lang="en-US" dirty="0" smtClean="0">
                <a:solidFill>
                  <a:schemeClr val="tx1"/>
                </a:solidFill>
                <a:latin typeface="Times New Roman" pitchFamily="18" charset="0"/>
                <a:cs typeface="Times New Roman" pitchFamily="18" charset="0"/>
              </a:rPr>
              <a:t>Alexandru V. Roman</a:t>
            </a:r>
            <a:endParaRPr lang="en-US" dirty="0">
              <a:solidFill>
                <a:schemeClr val="tx1"/>
              </a:solidFill>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Centered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8600"/>
            <a:ext cx="38862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99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Times New Roman" pitchFamily="18" charset="0"/>
                <a:cs typeface="Times New Roman" pitchFamily="18" charset="0"/>
              </a:rPr>
              <a:t>Conclusions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8686800" cy="5257800"/>
          </a:xfrm>
        </p:spPr>
        <p:txBody>
          <a:bodyPr>
            <a:normAutofit/>
          </a:bodyPr>
          <a:lstStyle/>
          <a:p>
            <a:r>
              <a:rPr lang="en-US" sz="2400" dirty="0" smtClean="0">
                <a:latin typeface="Times New Roman" pitchFamily="18" charset="0"/>
                <a:cs typeface="Times New Roman" pitchFamily="18" charset="0"/>
              </a:rPr>
              <a:t>It is inexorable that the new realities of governance will demand public procurement to assume more “aggressive” leadership roles that they assumed before. </a:t>
            </a:r>
          </a:p>
          <a:p>
            <a:r>
              <a:rPr lang="en-US" sz="2400" dirty="0" smtClean="0">
                <a:latin typeface="Times New Roman" pitchFamily="18" charset="0"/>
                <a:cs typeface="Times New Roman" pitchFamily="18" charset="0"/>
              </a:rPr>
              <a:t>Yet, unfortunately, these increased demands are not accompanied by appropriate institutional support frameworks.</a:t>
            </a:r>
          </a:p>
          <a:p>
            <a:r>
              <a:rPr lang="en-US" sz="2400" dirty="0" smtClean="0">
                <a:latin typeface="Times New Roman" pitchFamily="18" charset="0"/>
                <a:cs typeface="Times New Roman" pitchFamily="18" charset="0"/>
              </a:rPr>
              <a:t>It becomes imperative to establish individual and institutional support mechanisms that would lead to:</a:t>
            </a:r>
          </a:p>
          <a:p>
            <a:pPr lvl="6">
              <a:buFont typeface="Wingdings" pitchFamily="2" charset="2"/>
              <a:buChar char="ü"/>
            </a:pPr>
            <a:r>
              <a:rPr lang="en-US" dirty="0" smtClean="0">
                <a:latin typeface="Times New Roman" pitchFamily="18" charset="0"/>
                <a:cs typeface="Times New Roman" pitchFamily="18" charset="0"/>
              </a:rPr>
              <a:t>Increased legitimacy</a:t>
            </a:r>
          </a:p>
          <a:p>
            <a:pPr lvl="6">
              <a:buFont typeface="Wingdings" pitchFamily="2" charset="2"/>
              <a:buChar char="ü"/>
            </a:pPr>
            <a:r>
              <a:rPr lang="en-US" dirty="0" smtClean="0">
                <a:latin typeface="Times New Roman" pitchFamily="18" charset="0"/>
                <a:cs typeface="Times New Roman" pitchFamily="18" charset="0"/>
              </a:rPr>
              <a:t>Professionalization</a:t>
            </a:r>
          </a:p>
          <a:p>
            <a:pPr lvl="6">
              <a:buFont typeface="Wingdings" pitchFamily="2" charset="2"/>
              <a:buChar char="ü"/>
            </a:pPr>
            <a:r>
              <a:rPr lang="en-US" dirty="0" smtClean="0">
                <a:latin typeface="Times New Roman" pitchFamily="18" charset="0"/>
                <a:cs typeface="Times New Roman" pitchFamily="18" charset="0"/>
              </a:rPr>
              <a:t>Improved educational opportunities</a:t>
            </a:r>
          </a:p>
          <a:p>
            <a:pPr lvl="6">
              <a:buFont typeface="Wingdings" pitchFamily="2" charset="2"/>
              <a:buChar char="ü"/>
            </a:pPr>
            <a:r>
              <a:rPr lang="en-US" dirty="0" smtClean="0">
                <a:latin typeface="Times New Roman" pitchFamily="18" charset="0"/>
                <a:cs typeface="Times New Roman" pitchFamily="18" charset="0"/>
              </a:rPr>
              <a:t>Emphasis on networks</a:t>
            </a:r>
          </a:p>
          <a:p>
            <a:pPr lvl="6">
              <a:buFont typeface="Wingdings" pitchFamily="2" charset="2"/>
              <a:buChar char="ü"/>
            </a:pPr>
            <a:r>
              <a:rPr lang="en-US" dirty="0" smtClean="0">
                <a:latin typeface="Times New Roman" pitchFamily="18" charset="0"/>
                <a:cs typeface="Times New Roman" pitchFamily="18" charset="0"/>
              </a:rPr>
              <a:t>Lower levels of political volatility</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943600"/>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120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0070C0"/>
                </a:solidFill>
                <a:latin typeface="Times New Roman" pitchFamily="18" charset="0"/>
                <a:cs typeface="Times New Roman" pitchFamily="18" charset="0"/>
              </a:rPr>
              <a:t>Presentation Outline</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763000" cy="5410200"/>
          </a:xfrm>
        </p:spPr>
        <p:txBody>
          <a:bodyPr/>
          <a:lstStyle/>
          <a:p>
            <a:endParaRPr lang="en-US" dirty="0" smtClean="0"/>
          </a:p>
          <a:p>
            <a:r>
              <a:rPr lang="en-US" sz="2400" dirty="0" smtClean="0">
                <a:latin typeface="Times New Roman" pitchFamily="18" charset="0"/>
                <a:cs typeface="Times New Roman" pitchFamily="18" charset="0"/>
              </a:rPr>
              <a:t>Discussion of the changing governance context.</a:t>
            </a:r>
          </a:p>
          <a:p>
            <a:r>
              <a:rPr lang="en-US" sz="2400" dirty="0" smtClean="0">
                <a:latin typeface="Times New Roman" pitchFamily="18" charset="0"/>
                <a:cs typeface="Times New Roman" pitchFamily="18" charset="0"/>
              </a:rPr>
              <a:t>The new demands of public procurement profession.</a:t>
            </a:r>
          </a:p>
          <a:p>
            <a:r>
              <a:rPr lang="en-US" sz="2400" dirty="0" smtClean="0">
                <a:latin typeface="Times New Roman" pitchFamily="18" charset="0"/>
                <a:cs typeface="Times New Roman" pitchFamily="18" charset="0"/>
              </a:rPr>
              <a:t>The challenges towards fulfilling theses demands.</a:t>
            </a:r>
          </a:p>
          <a:p>
            <a:r>
              <a:rPr lang="en-US" sz="2400" dirty="0" smtClean="0">
                <a:latin typeface="Times New Roman" pitchFamily="18" charset="0"/>
                <a:cs typeface="Times New Roman" pitchFamily="18" charset="0"/>
              </a:rPr>
              <a:t>Challenges at the institutional levels.</a:t>
            </a:r>
          </a:p>
          <a:p>
            <a:r>
              <a:rPr lang="en-US" sz="2400" dirty="0" smtClean="0">
                <a:latin typeface="Times New Roman" pitchFamily="18" charset="0"/>
                <a:cs typeface="Times New Roman" pitchFamily="18" charset="0"/>
              </a:rPr>
              <a:t>Challenges at the individual levels.</a:t>
            </a:r>
          </a:p>
          <a:p>
            <a:r>
              <a:rPr lang="en-US" sz="2400" dirty="0" smtClean="0">
                <a:latin typeface="Times New Roman" pitchFamily="18" charset="0"/>
                <a:cs typeface="Times New Roman" pitchFamily="18" charset="0"/>
              </a:rPr>
              <a:t>Suggestions and possible solutions.</a:t>
            </a:r>
          </a:p>
          <a:p>
            <a:r>
              <a:rPr lang="en-US" sz="2400" dirty="0" smtClean="0">
                <a:latin typeface="Times New Roman" pitchFamily="18" charset="0"/>
                <a:cs typeface="Times New Roman" pitchFamily="18" charset="0"/>
              </a:rPr>
              <a:t>Conclusions.</a:t>
            </a:r>
          </a:p>
          <a:p>
            <a:pPr marL="0" indent="0">
              <a:buNone/>
            </a:pPr>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943600"/>
            <a:ext cx="1592675"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22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70C0"/>
                </a:solidFill>
                <a:latin typeface="Times New Roman" pitchFamily="18" charset="0"/>
                <a:cs typeface="Times New Roman" pitchFamily="18" charset="0"/>
              </a:rPr>
              <a:t>Changing Governance Context</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763000" cy="5410200"/>
          </a:xfrm>
        </p:spPr>
        <p:txBody>
          <a:bodyPr>
            <a:normAutofit/>
          </a:bodyPr>
          <a:lstStyle/>
          <a:p>
            <a:r>
              <a:rPr lang="en-US" sz="2400" dirty="0" smtClean="0">
                <a:latin typeface="Times New Roman" pitchFamily="18" charset="0"/>
                <a:cs typeface="Times New Roman" pitchFamily="18" charset="0"/>
              </a:rPr>
              <a:t>The nature of governance has changed significantly in the past two decades. We know have a devolved governance (Kettl  2002, 2005) – a governance by contract (Cooper, 2003).</a:t>
            </a:r>
          </a:p>
          <a:p>
            <a:pPr marL="0" indent="0">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En masse these changes have put increased pressure on public procurement specialists  to assume new administrative roles. Yet, these new expectations have rarely been accompanied by appropriate legislative, financial or educational support. </a:t>
            </a:r>
            <a:endParaRPr lang="en-US" sz="2400" dirty="0" smtClean="0"/>
          </a:p>
          <a:p>
            <a:endParaRPr lang="en-US" sz="2400" dirty="0"/>
          </a:p>
          <a:p>
            <a:r>
              <a:rPr lang="en-US" sz="2400" dirty="0" smtClean="0">
                <a:latin typeface="Times New Roman" pitchFamily="18" charset="0"/>
                <a:cs typeface="Times New Roman" pitchFamily="18" charset="0"/>
              </a:rPr>
              <a:t>The critical development, however, is that the public procurement specialists, the individual, is “lost” in this subtle , yet consequential, transformation. </a:t>
            </a:r>
          </a:p>
          <a:p>
            <a:endParaRPr lang="en-US" sz="2400" dirty="0"/>
          </a:p>
          <a:p>
            <a:pPr marL="0" indent="0">
              <a:buNone/>
            </a:pPr>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7233" y="6019800"/>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973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94"/>
            <a:ext cx="8229600" cy="792162"/>
          </a:xfrm>
        </p:spPr>
        <p:txBody>
          <a:bodyPr>
            <a:normAutofit/>
          </a:bodyPr>
          <a:lstStyle/>
          <a:p>
            <a:r>
              <a:rPr lang="en-US" dirty="0" smtClean="0">
                <a:solidFill>
                  <a:srgbClr val="0070C0"/>
                </a:solidFill>
                <a:latin typeface="Times New Roman" pitchFamily="18" charset="0"/>
                <a:cs typeface="Times New Roman" pitchFamily="18" charset="0"/>
              </a:rPr>
              <a:t>Increased Professional Demands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5791200"/>
          </a:xfrm>
        </p:spPr>
        <p:txBody>
          <a:bodyPr>
            <a:normAutofit fontScale="92500" lnSpcReduction="10000"/>
          </a:bodyPr>
          <a:lstStyle/>
          <a:p>
            <a:r>
              <a:rPr lang="en-US" sz="2400" dirty="0" smtClean="0">
                <a:latin typeface="Times New Roman" pitchFamily="18" charset="0"/>
                <a:cs typeface="Times New Roman" pitchFamily="18" charset="0"/>
              </a:rPr>
              <a:t>Public procurement has become more than “just purchasing” (McCue &amp; Pitzer, 2005).</a:t>
            </a:r>
          </a:p>
          <a:p>
            <a:pPr>
              <a:buSzPct val="50000"/>
              <a:buFont typeface="Wingdings" pitchFamily="2" charset="2"/>
              <a:buChar char="ü"/>
            </a:pPr>
            <a:r>
              <a:rPr lang="en-US" sz="1700" dirty="0" smtClean="0">
                <a:latin typeface="Times New Roman" pitchFamily="18" charset="0"/>
                <a:cs typeface="Times New Roman" pitchFamily="18" charset="0"/>
              </a:rPr>
              <a:t>Strategic planning</a:t>
            </a:r>
          </a:p>
          <a:p>
            <a:pPr>
              <a:buSzPct val="50000"/>
              <a:buFont typeface="Wingdings" pitchFamily="2" charset="2"/>
              <a:buChar char="ü"/>
            </a:pPr>
            <a:r>
              <a:rPr lang="en-US" sz="1700" dirty="0" smtClean="0">
                <a:latin typeface="Times New Roman" pitchFamily="18" charset="0"/>
                <a:cs typeface="Times New Roman" pitchFamily="18" charset="0"/>
              </a:rPr>
              <a:t>Financial management</a:t>
            </a:r>
          </a:p>
          <a:p>
            <a:pPr marL="0" indent="0">
              <a:buSzPct val="50000"/>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Public procurement specialists are now regularly expected to engage in multi-cross-sector decisionmaking.</a:t>
            </a:r>
          </a:p>
          <a:p>
            <a:pPr>
              <a:buSzPct val="50000"/>
              <a:buFont typeface="Wingdings" pitchFamily="2" charset="2"/>
              <a:buChar char="ü"/>
            </a:pPr>
            <a:r>
              <a:rPr lang="en-US" sz="1700" dirty="0" smtClean="0">
                <a:latin typeface="Times New Roman" pitchFamily="18" charset="0"/>
                <a:cs typeface="Times New Roman" pitchFamily="18" charset="0"/>
              </a:rPr>
              <a:t>Multi-disciplinary knowledge </a:t>
            </a:r>
          </a:p>
          <a:p>
            <a:pPr>
              <a:buSzPct val="50000"/>
              <a:buFont typeface="Wingdings" pitchFamily="2" charset="2"/>
              <a:buChar char="ü"/>
            </a:pPr>
            <a:r>
              <a:rPr lang="en-US" sz="1700" dirty="0" smtClean="0">
                <a:latin typeface="Times New Roman" pitchFamily="18" charset="0"/>
                <a:cs typeface="Times New Roman" pitchFamily="18" charset="0"/>
              </a:rPr>
              <a:t>Collaborative decisionmaking</a:t>
            </a:r>
          </a:p>
          <a:p>
            <a:pPr>
              <a:buSzPct val="50000"/>
              <a:buFont typeface="Wingdings" pitchFamily="2" charset="2"/>
              <a:buChar char="ü"/>
            </a:pPr>
            <a:r>
              <a:rPr lang="en-US" sz="1700" dirty="0" smtClean="0">
                <a:latin typeface="Times New Roman" pitchFamily="18" charset="0"/>
                <a:cs typeface="Times New Roman" pitchFamily="18" charset="0"/>
              </a:rPr>
              <a:t>Decreased reliance on strict regulatory adherence and increased expectations of administrative innovation</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Public procurement specialist are also implicitly expected to track and evaluate contractual performance by vendors and third parties.</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Public procurement specialists are often expected to assume more proactive leadership roles in terms of policy formulation, design, implementation and evaluation.</a:t>
            </a:r>
          </a:p>
          <a:p>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0914" y="6075596"/>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813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868362"/>
          </a:xfrm>
        </p:spPr>
        <p:txBody>
          <a:bodyPr>
            <a:normAutofit/>
          </a:bodyPr>
          <a:lstStyle/>
          <a:p>
            <a:r>
              <a:rPr lang="en-US" sz="3600" dirty="0" smtClean="0">
                <a:solidFill>
                  <a:srgbClr val="0070C0"/>
                </a:solidFill>
                <a:latin typeface="Times New Roman" pitchFamily="18" charset="0"/>
                <a:cs typeface="Times New Roman" pitchFamily="18" charset="0"/>
              </a:rPr>
              <a:t>The Needs of </a:t>
            </a:r>
            <a:r>
              <a:rPr lang="en-US" sz="3600" dirty="0" smtClean="0">
                <a:solidFill>
                  <a:srgbClr val="0070C0"/>
                </a:solidFill>
                <a:latin typeface="Times New Roman" pitchFamily="18" charset="0"/>
                <a:cs typeface="Times New Roman" pitchFamily="18" charset="0"/>
              </a:rPr>
              <a:t>the New Generation of Leaders </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10600" cy="5410200"/>
          </a:xfrm>
        </p:spPr>
        <p:txBody>
          <a:bodyPr>
            <a:normAutofit/>
          </a:bodyPr>
          <a:lstStyle/>
          <a:p>
            <a:pPr marL="0" indent="0">
              <a:buNone/>
            </a:pPr>
            <a:r>
              <a:rPr lang="en-US" sz="2400" b="1" dirty="0" smtClean="0">
                <a:latin typeface="Times New Roman" pitchFamily="18" charset="0"/>
                <a:cs typeface="Times New Roman" pitchFamily="18" charset="0"/>
              </a:rPr>
              <a:t>Institutional Level:</a:t>
            </a:r>
          </a:p>
          <a:p>
            <a:r>
              <a:rPr lang="en-US" sz="2400" dirty="0" smtClean="0">
                <a:latin typeface="Times New Roman" pitchFamily="18" charset="0"/>
                <a:cs typeface="Times New Roman" pitchFamily="18" charset="0"/>
              </a:rPr>
              <a:t>Appropriate legislative and organizational frameworks that would provide support for these new expectations.</a:t>
            </a:r>
          </a:p>
          <a:p>
            <a:r>
              <a:rPr lang="en-US" sz="2400" dirty="0" smtClean="0">
                <a:latin typeface="Times New Roman" pitchFamily="18" charset="0"/>
                <a:cs typeface="Times New Roman" pitchFamily="18" charset="0"/>
              </a:rPr>
              <a:t>A change in dominant narrative that would accept and promote public procurement as more than “just purchasing”.</a:t>
            </a:r>
          </a:p>
          <a:p>
            <a:r>
              <a:rPr lang="en-US" sz="2400"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dedicated </a:t>
            </a:r>
            <a:r>
              <a:rPr lang="en-US" sz="2400" dirty="0" smtClean="0">
                <a:latin typeface="Times New Roman" pitchFamily="18" charset="0"/>
                <a:cs typeface="Times New Roman" pitchFamily="18" charset="0"/>
              </a:rPr>
              <a:t>support to transformation within the institutional habits of conducting public procurement. </a:t>
            </a:r>
          </a:p>
          <a:p>
            <a:pPr marL="0" indent="0">
              <a:buNone/>
            </a:pPr>
            <a:r>
              <a:rPr lang="en-US" sz="2400" b="1" dirty="0" smtClean="0">
                <a:latin typeface="Times New Roman" pitchFamily="18" charset="0"/>
                <a:cs typeface="Times New Roman" pitchFamily="18" charset="0"/>
              </a:rPr>
              <a:t>Individual Level:</a:t>
            </a:r>
            <a:endParaRPr lang="en-US" sz="2400" b="1"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There is a need for a “mental revolution” of public procurement specialists (Roman, 2012).</a:t>
            </a:r>
          </a:p>
          <a:p>
            <a:r>
              <a:rPr lang="en-US" sz="2400" dirty="0" smtClean="0">
                <a:latin typeface="Times New Roman" pitchFamily="18" charset="0"/>
                <a:cs typeface="Times New Roman" pitchFamily="18" charset="0"/>
              </a:rPr>
              <a:t>Professionalization of the field.</a:t>
            </a:r>
            <a:endParaRPr lang="en-US" sz="24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3324" y="6075128"/>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96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0070C0"/>
                </a:solidFill>
                <a:latin typeface="Times New Roman" pitchFamily="18" charset="0"/>
                <a:cs typeface="Times New Roman" pitchFamily="18" charset="0"/>
              </a:rPr>
              <a:t>Institutional Level Challenges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534400" cy="5715000"/>
          </a:xfrm>
        </p:spPr>
        <p:txBody>
          <a:bodyPr>
            <a:normAutofit lnSpcReduction="10000"/>
          </a:bodyPr>
          <a:lstStyle/>
          <a:p>
            <a:r>
              <a:rPr lang="en-US" sz="2400" dirty="0" smtClean="0">
                <a:latin typeface="Times New Roman" pitchFamily="18" charset="0"/>
                <a:cs typeface="Times New Roman" pitchFamily="18" charset="0"/>
              </a:rPr>
              <a:t>More often than not public procurement specialists are expected to adapt to the new realities without appropriate institutional guidance.</a:t>
            </a:r>
          </a:p>
          <a:p>
            <a:r>
              <a:rPr lang="en-US" sz="2400" dirty="0" smtClean="0">
                <a:latin typeface="Times New Roman" pitchFamily="18" charset="0"/>
                <a:cs typeface="Times New Roman" pitchFamily="18" charset="0"/>
              </a:rPr>
              <a:t>Within the contexts of budgetary constraints, public procurement is experiencing high levels of political volatility. Yet, specialists are rarely given frameworks that they could employ in order to better manage the increased levels of pressure and ambiguity.</a:t>
            </a:r>
          </a:p>
          <a:p>
            <a:r>
              <a:rPr lang="en-US" sz="2400" dirty="0" smtClean="0">
                <a:latin typeface="Times New Roman" pitchFamily="18" charset="0"/>
                <a:cs typeface="Times New Roman" pitchFamily="18" charset="0"/>
              </a:rPr>
              <a:t>There is a dramatic lack of educational standardization – a diversity of language, so to speak. That is, procurement knowledge, experience, professionalization and collaboration are largely local and isolated in nature. </a:t>
            </a:r>
          </a:p>
          <a:p>
            <a:r>
              <a:rPr lang="en-US" sz="2400" dirty="0" smtClean="0">
                <a:latin typeface="Times New Roman" pitchFamily="18" charset="0"/>
                <a:cs typeface="Times New Roman" pitchFamily="18" charset="0"/>
              </a:rPr>
              <a:t>Rigid legislative structures (procurement ordinances) that inhibit individuals from expanding their leadership roles.</a:t>
            </a:r>
          </a:p>
          <a:p>
            <a:r>
              <a:rPr lang="en-US" sz="2400" dirty="0" smtClean="0">
                <a:latin typeface="Times New Roman" pitchFamily="18" charset="0"/>
                <a:cs typeface="Times New Roman" pitchFamily="18" charset="0"/>
              </a:rPr>
              <a:t>Minimal levels of professional salience which limits the size of the talent pool the profession can draw upon.</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294" y="6138862"/>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26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90600"/>
          </a:xfrm>
        </p:spPr>
        <p:txBody>
          <a:bodyPr/>
          <a:lstStyle/>
          <a:p>
            <a:r>
              <a:rPr lang="en-US" dirty="0" smtClean="0">
                <a:solidFill>
                  <a:srgbClr val="0070C0"/>
                </a:solidFill>
                <a:latin typeface="Times New Roman" pitchFamily="18" charset="0"/>
                <a:cs typeface="Times New Roman" pitchFamily="18" charset="0"/>
              </a:rPr>
              <a:t>Individual Level Challenges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638800"/>
          </a:xfrm>
        </p:spPr>
        <p:txBody>
          <a:bodyPr>
            <a:normAutofit/>
          </a:bodyPr>
          <a:lstStyle/>
          <a:p>
            <a:r>
              <a:rPr lang="en-US" sz="2400" dirty="0" smtClean="0">
                <a:latin typeface="Times New Roman" pitchFamily="18" charset="0"/>
                <a:cs typeface="Times New Roman" pitchFamily="18" charset="0"/>
              </a:rPr>
              <a:t>Unwillingness on the part of procurement specialists to accept their leadership roles in terms of policy shaping (even if such role is obvious).</a:t>
            </a:r>
          </a:p>
          <a:p>
            <a:r>
              <a:rPr lang="en-US" sz="2400" dirty="0" smtClean="0">
                <a:latin typeface="Times New Roman" pitchFamily="18" charset="0"/>
                <a:cs typeface="Times New Roman" pitchFamily="18" charset="0"/>
              </a:rPr>
              <a:t>Lack of appropriate training.</a:t>
            </a:r>
          </a:p>
          <a:p>
            <a:r>
              <a:rPr lang="en-US" sz="2400" dirty="0" smtClean="0">
                <a:latin typeface="Times New Roman" pitchFamily="18" charset="0"/>
                <a:cs typeface="Times New Roman" pitchFamily="18" charset="0"/>
              </a:rPr>
              <a:t>Inability and inexperience in operating and making decisions within governance networks. </a:t>
            </a:r>
          </a:p>
          <a:p>
            <a:r>
              <a:rPr lang="en-US" sz="2400" dirty="0" smtClean="0">
                <a:latin typeface="Times New Roman" pitchFamily="18" charset="0"/>
                <a:cs typeface="Times New Roman" pitchFamily="18" charset="0"/>
              </a:rPr>
              <a:t>Minimal previous experience and exposure to working with nongovernmental organizations. </a:t>
            </a:r>
          </a:p>
          <a:p>
            <a:r>
              <a:rPr lang="en-US" sz="2400" dirty="0" smtClean="0">
                <a:latin typeface="Times New Roman" pitchFamily="18" charset="0"/>
                <a:cs typeface="Times New Roman" pitchFamily="18" charset="0"/>
              </a:rPr>
              <a:t>Low levels of professional prestige and pay.</a:t>
            </a:r>
          </a:p>
          <a:p>
            <a:r>
              <a:rPr lang="en-US" sz="2400" dirty="0" smtClean="0">
                <a:latin typeface="Times New Roman" pitchFamily="18" charset="0"/>
                <a:cs typeface="Times New Roman" pitchFamily="18" charset="0"/>
              </a:rPr>
              <a:t>Restricted opportunities for education and professional identification. In bland terms – individuals have a hard time identifying what public procurement “is” and who “are” public procurement specialists.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6019800"/>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969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90600"/>
          </a:xfrm>
        </p:spPr>
        <p:txBody>
          <a:bodyPr/>
          <a:lstStyle/>
          <a:p>
            <a:r>
              <a:rPr lang="en-US" dirty="0" smtClean="0">
                <a:solidFill>
                  <a:srgbClr val="0070C0"/>
                </a:solidFill>
                <a:latin typeface="Times New Roman" pitchFamily="18" charset="0"/>
                <a:cs typeface="Times New Roman" pitchFamily="18" charset="0"/>
              </a:rPr>
              <a:t>Research Results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638800"/>
          </a:xfrm>
        </p:spPr>
        <p:txBody>
          <a:bodyPr>
            <a:normAutofit/>
          </a:bodyPr>
          <a:lstStyle/>
          <a:p>
            <a:pPr marL="0" indent="0">
              <a:buNone/>
            </a:pPr>
            <a:r>
              <a:rPr lang="en-US" sz="2400" dirty="0" smtClean="0">
                <a:latin typeface="Times New Roman" pitchFamily="18" charset="0"/>
                <a:cs typeface="Times New Roman" pitchFamily="18" charset="0"/>
              </a:rPr>
              <a:t>Research question:</a:t>
            </a:r>
          </a:p>
          <a:p>
            <a:pPr>
              <a:buFont typeface="Wingdings" pitchFamily="2" charset="2"/>
              <a:buChar char="ü"/>
            </a:pPr>
            <a:r>
              <a:rPr lang="en-US" sz="2000" dirty="0" smtClean="0">
                <a:latin typeface="Times New Roman" pitchFamily="18" charset="0"/>
                <a:cs typeface="Times New Roman" pitchFamily="18" charset="0"/>
              </a:rPr>
              <a:t>How do public procurement specialists make decisions?</a:t>
            </a:r>
          </a:p>
          <a:p>
            <a:pPr>
              <a:buFont typeface="Wingdings" pitchFamily="2" charset="2"/>
              <a:buChar char="ü"/>
            </a:pPr>
            <a:r>
              <a:rPr lang="en-US" sz="2000" dirty="0" smtClean="0">
                <a:latin typeface="Times New Roman" pitchFamily="18" charset="0"/>
                <a:cs typeface="Times New Roman" pitchFamily="18" charset="0"/>
              </a:rPr>
              <a:t>What are the individual and institutional variables that can explain the decisionmaking pattern?</a:t>
            </a:r>
          </a:p>
          <a:p>
            <a:pPr marL="0" indent="0">
              <a:buNone/>
            </a:pPr>
            <a:r>
              <a:rPr lang="en-US" sz="2400" dirty="0" smtClean="0">
                <a:latin typeface="Times New Roman" pitchFamily="18" charset="0"/>
                <a:cs typeface="Times New Roman" pitchFamily="18" charset="0"/>
              </a:rPr>
              <a:t>Methodological approach:</a:t>
            </a:r>
          </a:p>
          <a:p>
            <a:pPr>
              <a:buFont typeface="Wingdings" pitchFamily="2" charset="2"/>
              <a:buChar char="ü"/>
            </a:pPr>
            <a:r>
              <a:rPr lang="en-US" sz="2000" dirty="0" smtClean="0">
                <a:latin typeface="Times New Roman" pitchFamily="18" charset="0"/>
                <a:cs typeface="Times New Roman" pitchFamily="18" charset="0"/>
              </a:rPr>
              <a:t>Semi-structured interviews.</a:t>
            </a:r>
          </a:p>
          <a:p>
            <a:pPr>
              <a:buFont typeface="Wingdings" pitchFamily="2" charset="2"/>
              <a:buChar char="ü"/>
            </a:pPr>
            <a:r>
              <a:rPr lang="en-US" sz="2000" dirty="0" smtClean="0">
                <a:latin typeface="Times New Roman" pitchFamily="18" charset="0"/>
                <a:cs typeface="Times New Roman" pitchFamily="18" charset="0"/>
              </a:rPr>
              <a:t>Sample – 41 public procurement specialists in South Florida.</a:t>
            </a:r>
          </a:p>
          <a:p>
            <a:endParaRPr lang="en-US" sz="1600" dirty="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Findings:</a:t>
            </a:r>
          </a:p>
          <a:p>
            <a:pPr>
              <a:buFont typeface="Wingdings" pitchFamily="2" charset="2"/>
              <a:buChar char="ü"/>
            </a:pPr>
            <a:r>
              <a:rPr lang="en-US" sz="2000" dirty="0" smtClean="0">
                <a:latin typeface="Times New Roman" pitchFamily="18" charset="0"/>
                <a:cs typeface="Times New Roman" pitchFamily="18" charset="0"/>
              </a:rPr>
              <a:t>Two decisionmaking patterns: brokers and purists.</a:t>
            </a:r>
          </a:p>
          <a:p>
            <a:pPr>
              <a:buFont typeface="Wingdings" pitchFamily="2" charset="2"/>
              <a:buChar char="ü"/>
            </a:pPr>
            <a:r>
              <a:rPr lang="en-US" sz="2000" dirty="0" smtClean="0">
                <a:latin typeface="Times New Roman" pitchFamily="18" charset="0"/>
                <a:cs typeface="Times New Roman" pitchFamily="18" charset="0"/>
              </a:rPr>
              <a:t>Not significant: age, gender, procurement spends, procurement guidelines.</a:t>
            </a:r>
          </a:p>
          <a:p>
            <a:pPr>
              <a:buFont typeface="Wingdings" pitchFamily="2" charset="2"/>
              <a:buChar char="ü"/>
            </a:pPr>
            <a:r>
              <a:rPr lang="en-US" sz="2000" dirty="0" smtClean="0">
                <a:latin typeface="Times New Roman" pitchFamily="18" charset="0"/>
                <a:cs typeface="Times New Roman" pitchFamily="18" charset="0"/>
              </a:rPr>
              <a:t>Significant: years with the same organization and perception of political environment.</a:t>
            </a:r>
          </a:p>
          <a:p>
            <a:endParaRPr lang="en-US" sz="24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0" indent="0">
              <a:buNone/>
            </a:pPr>
            <a:endParaRPr lang="en-US" sz="1600" dirty="0" smtClean="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6019800"/>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14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944562"/>
          </a:xfrm>
        </p:spPr>
        <p:txBody>
          <a:bodyPr/>
          <a:lstStyle/>
          <a:p>
            <a:r>
              <a:rPr lang="en-US" dirty="0" smtClean="0">
                <a:solidFill>
                  <a:srgbClr val="0070C0"/>
                </a:solidFill>
                <a:latin typeface="Times New Roman" pitchFamily="18" charset="0"/>
                <a:cs typeface="Times New Roman" pitchFamily="18" charset="0"/>
              </a:rPr>
              <a:t>Suggestions and Possible Solutions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534400" cy="5638800"/>
          </a:xfrm>
        </p:spPr>
        <p:txBody>
          <a:bodyPr>
            <a:normAutofit/>
          </a:bodyPr>
          <a:lstStyle/>
          <a:p>
            <a:pPr marL="0" indent="0">
              <a:buNone/>
            </a:pPr>
            <a:r>
              <a:rPr lang="en-US" sz="2400" b="1" dirty="0" smtClean="0">
                <a:latin typeface="Times New Roman" pitchFamily="18" charset="0"/>
                <a:cs typeface="Times New Roman" pitchFamily="18" charset="0"/>
              </a:rPr>
              <a:t>Risky Approaches:</a:t>
            </a:r>
          </a:p>
          <a:p>
            <a:pPr marL="457200" indent="-457200">
              <a:buAutoNum type="arabicPeriod"/>
            </a:pPr>
            <a:r>
              <a:rPr lang="en-US" sz="2400" dirty="0" smtClean="0">
                <a:latin typeface="Times New Roman" pitchFamily="18" charset="0"/>
                <a:cs typeface="Times New Roman" pitchFamily="18" charset="0"/>
              </a:rPr>
              <a:t>ICTs (e.g. e-procurement) alone will not address the challenges, in fact they might exacerbate them (Roman, 2012).</a:t>
            </a:r>
          </a:p>
          <a:p>
            <a:pPr marL="457200" indent="-457200">
              <a:buAutoNum type="arabicPeriod"/>
            </a:pPr>
            <a:endParaRPr lang="en-US" sz="2400" dirty="0">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Possible Approaches:</a:t>
            </a:r>
          </a:p>
          <a:p>
            <a:pPr marL="457200" indent="-457200">
              <a:buAutoNum type="arabicPeriod"/>
            </a:pPr>
            <a:r>
              <a:rPr lang="en-US" sz="2400" dirty="0" smtClean="0">
                <a:latin typeface="Times New Roman" pitchFamily="18" charset="0"/>
                <a:cs typeface="Times New Roman" pitchFamily="18" charset="0"/>
              </a:rPr>
              <a:t>Broad scale efforts to increase professionalization and the visibility of the area – hence increased levels of legitimacy in decisionmaking.</a:t>
            </a:r>
          </a:p>
          <a:p>
            <a:pPr marL="457200" indent="-457200">
              <a:buAutoNum type="arabicPeriod"/>
            </a:pPr>
            <a:r>
              <a:rPr lang="en-US" sz="2400" dirty="0" smtClean="0">
                <a:latin typeface="Times New Roman" pitchFamily="18" charset="0"/>
                <a:cs typeface="Times New Roman" pitchFamily="18" charset="0"/>
              </a:rPr>
              <a:t>Increased levels of educational opportunities (trainings, certificate programs, undergraduate and graduate programs).</a:t>
            </a:r>
          </a:p>
          <a:p>
            <a:pPr marL="457200" indent="-457200">
              <a:buAutoNum type="arabicPeriod"/>
            </a:pPr>
            <a:r>
              <a:rPr lang="en-US" sz="2400" dirty="0" smtClean="0">
                <a:latin typeface="Times New Roman" pitchFamily="18" charset="0"/>
                <a:cs typeface="Times New Roman" pitchFamily="18" charset="0"/>
              </a:rPr>
              <a:t>Standardization of “procurement language” (similar to areas such as finance).</a:t>
            </a:r>
          </a:p>
          <a:p>
            <a:pPr marL="457200" indent="-457200">
              <a:buAutoNum type="arabicPeriod"/>
            </a:pPr>
            <a:r>
              <a:rPr lang="en-US" sz="2400" dirty="0" smtClean="0">
                <a:latin typeface="Times New Roman" pitchFamily="18" charset="0"/>
                <a:cs typeface="Times New Roman" pitchFamily="18" charset="0"/>
              </a:rPr>
              <a:t>Emphasis on networks and collaboration. </a:t>
            </a:r>
          </a:p>
          <a:p>
            <a:pPr marL="457200" indent="-457200">
              <a:buAutoNum type="arabicPeriod"/>
            </a:pPr>
            <a:endParaRPr lang="en-US" sz="2400" dirty="0" smtClean="0">
              <a:latin typeface="Times New Roman" pitchFamily="18" charset="0"/>
              <a:cs typeface="Times New Roman" pitchFamily="18" charset="0"/>
            </a:endParaRPr>
          </a:p>
          <a:p>
            <a:pPr marL="457200" indent="-457200">
              <a:buAutoNum type="arabicPeriod"/>
            </a:pPr>
            <a:endParaRPr lang="en-US" sz="2400" dirty="0" smtClean="0">
              <a:latin typeface="Times New Roman" pitchFamily="18" charset="0"/>
              <a:cs typeface="Times New Roman" pitchFamily="18" charset="0"/>
            </a:endParaRPr>
          </a:p>
          <a:p>
            <a:pPr marL="514350" indent="-514350">
              <a:buAutoNum type="arabicPeriod"/>
            </a:pPr>
            <a:endParaRPr lang="en-US"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943600"/>
            <a:ext cx="15906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970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824</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New Approaches to Institutional Development in Public Procurement: Creating the Next Generation of  Leaders in Public Procurement</vt:lpstr>
      <vt:lpstr>Presentation Outline</vt:lpstr>
      <vt:lpstr>Changing Governance Context</vt:lpstr>
      <vt:lpstr>Increased Professional Demands</vt:lpstr>
      <vt:lpstr>The Needs of the New Generation of Leaders </vt:lpstr>
      <vt:lpstr>Institutional Level Challenges</vt:lpstr>
      <vt:lpstr>Individual Level Challenges</vt:lpstr>
      <vt:lpstr>Research Results</vt:lpstr>
      <vt:lpstr>Suggestions and Possible Solutions</vt:lpstr>
      <vt:lpstr>Conclusions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MAXIMIZING TRANSFORMATIVE IMPACTS: PUBLIC POLICY AND FINANCIAL MANAGEMENT THROUGH E-PROCUREMENT</dc:title>
  <dc:creator>Alexandru</dc:creator>
  <cp:lastModifiedBy>Alexandru</cp:lastModifiedBy>
  <cp:revision>18</cp:revision>
  <dcterms:created xsi:type="dcterms:W3CDTF">2012-08-15T12:55:33Z</dcterms:created>
  <dcterms:modified xsi:type="dcterms:W3CDTF">2012-09-12T13:33:26Z</dcterms:modified>
</cp:coreProperties>
</file>